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/>
  <p:notesSz cx="6858000" cy="9144000"/>
  <p:embeddedFontLst>
    <p:embeddedFont>
      <p:font typeface="Dancing Script"/>
      <p:regular r:id="rId41"/>
    </p:embeddedFont>
    <p:embeddedFont>
      <p:font typeface="Bitter Thin"/>
      <p:regular r:id="rId42"/>
    </p:embeddedFont>
    <p:embeddedFont>
      <p:font typeface="Bitter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70BA2F-8112-4EE9-9E6B-515A5F67D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2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3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4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106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1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e55cd8984_0_44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e55cd8984_0_4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3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f7c811ed_0_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f7c811e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2f7c811ed_0_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2f7c811e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2f7c811ed_0_471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2f7c811ed_0_4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2f7c811ed_0_1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b2f7c811ed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2f7c811ed_0_1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2f7c811ed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2f7c811ed_0_18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2f7c811ed_0_1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2f7c811ed_0_2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2f7c811ed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2f7c811ed_0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2f7c811ed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2f7c811ed_0_3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2f7c811ed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/>
          <a:srcRect t="11008"/>
          <a:stretch>
            <a:fillRect/>
          </a:stretch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" name="Google Shape;15;p3"/>
          <p:cNvSpPr txBox="1"/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/>
          <a:srcRect t="11008"/>
          <a:stretch>
            <a:fillRect/>
          </a:stretch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body" idx="1"/>
          </p:nvPr>
        </p:nvSpPr>
        <p:spPr>
          <a:xfrm>
            <a:off x="3293550" y="991432"/>
            <a:ext cx="2450700" cy="30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✘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lvl="1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✗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lvl="2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■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lvl="3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●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lvl="4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○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lvl="5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■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lvl="6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●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lvl="7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○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lvl="8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■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" name="Google Shape;21;p4"/>
          <p:cNvSpPr/>
          <p:nvPr/>
        </p:nvSpPr>
        <p:spPr>
          <a:xfrm>
            <a:off x="1759575" y="1396900"/>
            <a:ext cx="1071300" cy="106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59575" y="1398428"/>
            <a:ext cx="1071300" cy="106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✘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✗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type="body" idx="1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type="body" idx="2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type="body" idx="1"/>
          </p:nvPr>
        </p:nvSpPr>
        <p:spPr>
          <a:xfrm>
            <a:off x="764950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type="body" idx="2"/>
          </p:nvPr>
        </p:nvSpPr>
        <p:spPr>
          <a:xfrm>
            <a:off x="2795962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type="body" idx="3"/>
          </p:nvPr>
        </p:nvSpPr>
        <p:spPr>
          <a:xfrm>
            <a:off x="4826974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body" idx="1"/>
          </p:nvPr>
        </p:nvSpPr>
        <p:spPr>
          <a:xfrm>
            <a:off x="6749975" y="1600725"/>
            <a:ext cx="1496100" cy="215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3" name="Google Shape;43;p9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✘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✗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12.png"/><Relationship Id="rId2" Type="http://schemas.openxmlformats.org/officeDocument/2006/relationships/image" Target="../media/image29.jpeg"/><Relationship Id="rId1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hyperlink" Target="http://www.slidescarnival.com/copyright-and-legal-information" TargetMode="External"/><Relationship Id="rId2" Type="http://schemas.openxmlformats.org/officeDocument/2006/relationships/hyperlink" Target="http://www.slidescarnival.com/help-use-presentation-template" TargetMode="External"/><Relationship Id="rId1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35.png"/><Relationship Id="rId2" Type="http://schemas.openxmlformats.org/officeDocument/2006/relationships/hyperlink" Target="http://unsplash.com/&amp;utm_source=slidescarnival" TargetMode="External"/><Relationship Id="rId1" Type="http://schemas.openxmlformats.org/officeDocument/2006/relationships/hyperlink" Target="http://www.slidescarnival.com/?utm_source=template" TargetMode="Externa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24.png"/><Relationship Id="rId2" Type="http://schemas.openxmlformats.org/officeDocument/2006/relationships/hyperlink" Target="https://www.fontsquirrel.com/fonts/bitter" TargetMode="External"/><Relationship Id="rId1" Type="http://schemas.openxmlformats.org/officeDocument/2006/relationships/hyperlink" Target="https://www.fontsquirrel.com/fonts/dancing-script-ot" TargetMode="Externa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jpeg"/><Relationship Id="rId2" Type="http://schemas.openxmlformats.org/officeDocument/2006/relationships/image" Target="../media/image12.png"/><Relationship Id="rId1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1"/>
          <a:srcRect l="10766" t="12457" r="23222"/>
          <a:stretch>
            <a:fillRect/>
          </a:stretch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Your Presentation Title</a:t>
            </a:r>
            <a:endParaRPr lang="en-GB"/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3"/>
          <a:srcRect t="16708"/>
          <a:stretch>
            <a:fillRect/>
          </a:stretch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303575" y="3995171"/>
            <a:ext cx="555979" cy="58541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1"/>
          <a:srcRect l="4708" t="5702" r="44108" b="17856"/>
          <a:stretch>
            <a:fillRect/>
          </a:stretch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picture is worth a thousand words</a:t>
            </a:r>
            <a:endParaRPr lang="en-GB"/>
          </a:p>
        </p:txBody>
      </p:sp>
      <p:sp>
        <p:nvSpPr>
          <p:cNvPr id="143" name="Google Shape;143;p20"/>
          <p:cNvSpPr txBox="1"/>
          <p:nvPr>
            <p:ph type="body" idx="1"/>
          </p:nvPr>
        </p:nvSpPr>
        <p:spPr>
          <a:xfrm>
            <a:off x="3071275" y="1218250"/>
            <a:ext cx="3003300" cy="32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/>
              <a:t>A complex idea can be conveyed with just a single still image, namely making it possible to absorb large amounts of data quickly.</a:t>
            </a:r>
            <a:endParaRPr lang="en-GB"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2"/>
          <a:srcRect t="9519" r="19903" b="9528"/>
          <a:stretch>
            <a:fillRect/>
          </a:stretch>
        </p:blipFill>
        <p:spPr>
          <a:xfrm>
            <a:off x="623125" y="1218250"/>
            <a:ext cx="2149800" cy="3224400"/>
          </a:xfrm>
          <a:prstGeom prst="rect">
            <a:avLst/>
          </a:prstGeom>
          <a:noFill/>
          <a:ln>
            <a:noFill/>
          </a:ln>
          <a:effectLst>
            <a:outerShdw blurRad="28575" dist="9525" dir="2580000" algn="bl" rotWithShape="0">
              <a:srgbClr val="000000">
                <a:alpha val="47000"/>
              </a:srgbClr>
            </a:outerShdw>
          </a:effectLst>
        </p:spPr>
      </p:pic>
      <p:sp>
        <p:nvSpPr>
          <p:cNvPr id="145" name="Google Shape;145;p20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41">
            <a:off x="1350414" y="1079029"/>
            <a:ext cx="808601" cy="2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839532" y="2866021"/>
            <a:ext cx="548712" cy="55415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 idx="4294967295"/>
          </p:nvPr>
        </p:nvSpPr>
        <p:spPr>
          <a:xfrm>
            <a:off x="2235900" y="144250"/>
            <a:ext cx="4672200" cy="48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/>
              <a:t>Want big impact?</a:t>
            </a:r>
            <a:r>
              <a:rPr lang="en-GB"/>
              <a:t> </a:t>
            </a:r>
            <a:r>
              <a:rPr lang="en-GB"/>
              <a:t>Use big image.</a:t>
            </a:r>
            <a:endParaRPr lang="en-GB"/>
          </a:p>
        </p:txBody>
      </p:sp>
      <p:sp>
        <p:nvSpPr>
          <p:cNvPr id="154" name="Google Shape;154;p21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diagrams to explain your ideas</a:t>
            </a:r>
            <a:endParaRPr lang="en-GB"/>
          </a:p>
        </p:txBody>
      </p:sp>
      <p:sp>
        <p:nvSpPr>
          <p:cNvPr id="160" name="Google Shape;160;p2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1"/>
          <a:srcRect l="18173" t="22154" r="40334"/>
          <a:stretch>
            <a:fillRect/>
          </a:stretch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2"/>
          <p:cNvCxnSpPr>
            <a:stCxn id="164" idx="2"/>
            <a:endCxn id="165" idx="0"/>
          </p:cNvCxnSpPr>
          <p:nvPr/>
        </p:nvCxnSpPr>
        <p:spPr>
          <a:xfrm rot="-5400000" flipH="1">
            <a:off x="3332314" y="1609550"/>
            <a:ext cx="832200" cy="13434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6" name="Google Shape;166;p22"/>
          <p:cNvCxnSpPr>
            <a:stCxn id="167" idx="0"/>
            <a:endCxn id="164" idx="2"/>
          </p:cNvCxnSpPr>
          <p:nvPr/>
        </p:nvCxnSpPr>
        <p:spPr>
          <a:xfrm rot="-5400000">
            <a:off x="1988906" y="1609619"/>
            <a:ext cx="832200" cy="13434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8" name="Google Shape;168;p22"/>
          <p:cNvCxnSpPr>
            <a:stCxn id="167" idx="2"/>
            <a:endCxn id="169" idx="0"/>
          </p:cNvCxnSpPr>
          <p:nvPr/>
        </p:nvCxnSpPr>
        <p:spPr>
          <a:xfrm rot="-5400000" flipH="1">
            <a:off x="1613456" y="3287969"/>
            <a:ext cx="881100" cy="64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0" name="Google Shape;170;p22"/>
          <p:cNvCxnSpPr>
            <a:stCxn id="171" idx="0"/>
            <a:endCxn id="167" idx="2"/>
          </p:cNvCxnSpPr>
          <p:nvPr/>
        </p:nvCxnSpPr>
        <p:spPr>
          <a:xfrm rot="-5400000">
            <a:off x="972025" y="3287962"/>
            <a:ext cx="881100" cy="64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2" name="Google Shape;172;p22"/>
          <p:cNvCxnSpPr>
            <a:stCxn id="165" idx="2"/>
            <a:endCxn id="173" idx="0"/>
          </p:cNvCxnSpPr>
          <p:nvPr/>
        </p:nvCxnSpPr>
        <p:spPr>
          <a:xfrm rot="-5400000" flipH="1">
            <a:off x="4300294" y="3287969"/>
            <a:ext cx="881100" cy="64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4" name="Google Shape;174;p22"/>
          <p:cNvCxnSpPr>
            <a:stCxn id="175" idx="0"/>
            <a:endCxn id="165" idx="2"/>
          </p:cNvCxnSpPr>
          <p:nvPr/>
        </p:nvCxnSpPr>
        <p:spPr>
          <a:xfrm rot="-5400000">
            <a:off x="3658863" y="3287962"/>
            <a:ext cx="881100" cy="64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4" name="Google Shape;164;p22"/>
          <p:cNvSpPr txBox="1"/>
          <p:nvPr/>
        </p:nvSpPr>
        <p:spPr>
          <a:xfrm>
            <a:off x="2492164" y="1394450"/>
            <a:ext cx="11691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1149656" y="2697419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3836494" y="2697419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477925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3195063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1791087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08225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tables to compare data</a:t>
            </a:r>
            <a:endParaRPr lang="en-GB"/>
          </a:p>
        </p:txBody>
      </p:sp>
      <p:graphicFrame>
        <p:nvGraphicFramePr>
          <p:cNvPr id="181" name="Google Shape;181;p23"/>
          <p:cNvGraphicFramePr/>
          <p:nvPr/>
        </p:nvGraphicFramePr>
        <p:xfrm>
          <a:off x="508200" y="1564481"/>
          <a:ext cx="5136900" cy="3000000"/>
        </p:xfrm>
        <a:graphic>
          <a:graphicData uri="http://schemas.openxmlformats.org/drawingml/2006/table">
            <a:tbl>
              <a:tblPr>
                <a:noFill/>
                <a:tableStyleId>{9370BA2F-8112-4EE9-9E6B-515A5F67D619}</a:tableStyleId>
              </a:tblPr>
              <a:tblGrid>
                <a:gridCol w="1284225"/>
                <a:gridCol w="1284225"/>
                <a:gridCol w="1284225"/>
                <a:gridCol w="1284225"/>
              </a:tblGrid>
              <a:tr h="708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B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C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Yellow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70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Blue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8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2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Orange</a:t>
                      </a:r>
                      <a:endParaRPr sz="1100">
                        <a:solidFill>
                          <a:schemeClr val="lt2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23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1"/>
          <a:srcRect l="23266" r="23271"/>
          <a:stretch>
            <a:fillRect/>
          </a:stretch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/>
        </p:nvSpPr>
        <p:spPr>
          <a:xfrm>
            <a:off x="370475" y="1346350"/>
            <a:ext cx="6692265" cy="318804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Maps</a:t>
            </a:r>
            <a:endParaRPr lang="en-GB"/>
          </a:p>
        </p:txBody>
      </p:sp>
      <p:sp>
        <p:nvSpPr>
          <p:cNvPr id="191" name="Google Shape;191;p24"/>
          <p:cNvSpPr/>
          <p:nvPr/>
        </p:nvSpPr>
        <p:spPr>
          <a:xfrm>
            <a:off x="1544950" y="2039000"/>
            <a:ext cx="675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our office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2" name="Google Shape;192;p24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93" name="Google Shape;193;p24"/>
          <p:cNvSpPr txBox="1"/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Find more maps at </a:t>
            </a:r>
            <a:r>
              <a:rPr lang="en-GB" sz="900" u="sng">
                <a:hlinkClick r:id="rId1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2"/>
          <a:srcRect l="15845" t="10986" r="23327" b="10986"/>
          <a:stretch>
            <a:fillRect/>
          </a:stretch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5123" y="23760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301748" y="3674475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19298" y="21679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94448" y="26008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696598" y="3955350"/>
            <a:ext cx="150675" cy="1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72723" y="3955350"/>
            <a:ext cx="150675" cy="1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ctrTitle" idx="4294967295"/>
          </p:nvPr>
        </p:nvSpPr>
        <p:spPr>
          <a:xfrm>
            <a:off x="2556475" y="1811950"/>
            <a:ext cx="4031100" cy="9450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6000" b="1"/>
              <a:t>89,526,124</a:t>
            </a:r>
            <a:endParaRPr sz="6000" b="1"/>
          </a:p>
        </p:txBody>
      </p:sp>
      <p:sp>
        <p:nvSpPr>
          <p:cNvPr id="207" name="Google Shape;207;p25"/>
          <p:cNvSpPr txBox="1"/>
          <p:nvPr>
            <p:ph type="subTitle" idx="4294967295"/>
          </p:nvPr>
        </p:nvSpPr>
        <p:spPr>
          <a:xfrm>
            <a:off x="2556475" y="2840052"/>
            <a:ext cx="4031100" cy="7848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400"/>
              <a:t>Whoa! That’s a big number, aren’t you proud?</a:t>
            </a:r>
            <a:endParaRPr sz="2400"/>
          </a:p>
        </p:txBody>
      </p:sp>
      <p:sp>
        <p:nvSpPr>
          <p:cNvPr id="208" name="Google Shape;208;p25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ctrTitle" idx="4294967295"/>
          </p:nvPr>
        </p:nvSpPr>
        <p:spPr>
          <a:xfrm>
            <a:off x="855300" y="1029000"/>
            <a:ext cx="7433400" cy="8949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3600"/>
              <a:t>89,526,124$</a:t>
            </a:r>
            <a:endParaRPr sz="3600"/>
          </a:p>
        </p:txBody>
      </p:sp>
      <p:sp>
        <p:nvSpPr>
          <p:cNvPr id="214" name="Google Shape;214;p26"/>
          <p:cNvSpPr txBox="1"/>
          <p:nvPr>
            <p:ph type="subTitle" idx="4294967295"/>
          </p:nvPr>
        </p:nvSpPr>
        <p:spPr>
          <a:xfrm>
            <a:off x="855300" y="1639908"/>
            <a:ext cx="7433400" cy="4632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400"/>
              <a:t>That’s a lot of money</a:t>
            </a:r>
            <a:endParaRPr sz="2400"/>
          </a:p>
        </p:txBody>
      </p:sp>
      <p:sp>
        <p:nvSpPr>
          <p:cNvPr id="215" name="Google Shape;215;p26"/>
          <p:cNvSpPr txBox="1"/>
          <p:nvPr>
            <p:ph type="ctrTitle" idx="4294967295"/>
          </p:nvPr>
        </p:nvSpPr>
        <p:spPr>
          <a:xfrm>
            <a:off x="855300" y="3657893"/>
            <a:ext cx="7433400" cy="8949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3600"/>
              <a:t>100%</a:t>
            </a:r>
            <a:endParaRPr sz="3600"/>
          </a:p>
        </p:txBody>
      </p:sp>
      <p:sp>
        <p:nvSpPr>
          <p:cNvPr id="216" name="Google Shape;216;p26"/>
          <p:cNvSpPr txBox="1"/>
          <p:nvPr>
            <p:ph type="subTitle" idx="4294967295"/>
          </p:nvPr>
        </p:nvSpPr>
        <p:spPr>
          <a:xfrm>
            <a:off x="855300" y="4268801"/>
            <a:ext cx="7433400" cy="4632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400"/>
              <a:t>Total success!</a:t>
            </a:r>
            <a:endParaRPr sz="2400"/>
          </a:p>
        </p:txBody>
      </p:sp>
      <p:sp>
        <p:nvSpPr>
          <p:cNvPr id="217" name="Google Shape;217;p26"/>
          <p:cNvSpPr txBox="1"/>
          <p:nvPr>
            <p:ph type="ctrTitle" idx="4294967295"/>
          </p:nvPr>
        </p:nvSpPr>
        <p:spPr>
          <a:xfrm>
            <a:off x="855300" y="2343447"/>
            <a:ext cx="7433400" cy="8949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3600"/>
              <a:t>185,244 users</a:t>
            </a:r>
            <a:endParaRPr sz="3600"/>
          </a:p>
        </p:txBody>
      </p:sp>
      <p:sp>
        <p:nvSpPr>
          <p:cNvPr id="218" name="Google Shape;218;p26"/>
          <p:cNvSpPr txBox="1"/>
          <p:nvPr>
            <p:ph type="subTitle" idx="4294967295"/>
          </p:nvPr>
        </p:nvSpPr>
        <p:spPr>
          <a:xfrm>
            <a:off x="855300" y="2954355"/>
            <a:ext cx="7433400" cy="4632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400"/>
              <a:t>And a lot of users</a:t>
            </a:r>
            <a:endParaRPr sz="2400"/>
          </a:p>
        </p:txBody>
      </p:sp>
      <p:sp>
        <p:nvSpPr>
          <p:cNvPr id="219" name="Google Shape;219;p26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process is easy</a:t>
            </a:r>
            <a:endParaRPr lang="en-GB"/>
          </a:p>
        </p:txBody>
      </p:sp>
      <p:sp>
        <p:nvSpPr>
          <p:cNvPr id="225" name="Google Shape;225;p27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1"/>
          <a:srcRect l="10095" r="10095" b="33519"/>
          <a:stretch>
            <a:fillRect/>
          </a:stretch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51021" y="2371475"/>
            <a:ext cx="14286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Vestibulum congue tempus</a:t>
            </a:r>
            <a:endParaRPr sz="12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 dolor sit amet, consectetur adipiscing elit, sed do eiusmod tempor. Donec facilisis lacus eget mauris.</a:t>
            </a:r>
            <a:endParaRPr sz="8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 rot="10800000">
            <a:off x="1610421" y="3032625"/>
            <a:ext cx="42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30" name="Google Shape;230;p27"/>
          <p:cNvSpPr txBox="1"/>
          <p:nvPr/>
        </p:nvSpPr>
        <p:spPr>
          <a:xfrm>
            <a:off x="4986669" y="1445025"/>
            <a:ext cx="1451515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Vestibulum congue tempus</a:t>
            </a:r>
            <a:endParaRPr sz="12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 dolor sit amet, consectetur adipiscing elit, sed do eiusmod tempor. Donec facilisis lacus eget mauris.</a:t>
            </a:r>
            <a:endParaRPr sz="8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31" name="Google Shape;231;p27"/>
          <p:cNvCxnSpPr/>
          <p:nvPr/>
        </p:nvCxnSpPr>
        <p:spPr>
          <a:xfrm>
            <a:off x="3970700" y="2089875"/>
            <a:ext cx="87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32" name="Google Shape;232;p27"/>
          <p:cNvSpPr txBox="1"/>
          <p:nvPr/>
        </p:nvSpPr>
        <p:spPr>
          <a:xfrm>
            <a:off x="4986580" y="3405125"/>
            <a:ext cx="14514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Vestibulum congue tempus</a:t>
            </a:r>
            <a:endParaRPr sz="12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Lorem ipsum dolor sit amet, consectetur adipiscing elit, sed do eiusmod tempor. Donec facilisis lacus eget mauris.</a:t>
            </a:r>
            <a:endParaRPr sz="8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233" name="Google Shape;233;p27"/>
          <p:cNvCxnSpPr/>
          <p:nvPr/>
        </p:nvCxnSpPr>
        <p:spPr>
          <a:xfrm>
            <a:off x="3970621" y="4032975"/>
            <a:ext cx="8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234" name="Google Shape;234;p27"/>
          <p:cNvGrpSpPr/>
          <p:nvPr/>
        </p:nvGrpSpPr>
        <p:grpSpPr>
          <a:xfrm>
            <a:off x="1422988" y="1113138"/>
            <a:ext cx="3814835" cy="3790597"/>
            <a:chOff x="1422988" y="1113138"/>
            <a:chExt cx="3814835" cy="3790597"/>
          </a:xfrm>
        </p:grpSpPr>
        <p:sp>
          <p:nvSpPr>
            <p:cNvPr id="235" name="Google Shape;235;p27"/>
            <p:cNvSpPr/>
            <p:nvPr/>
          </p:nvSpPr>
          <p:spPr>
            <a:xfrm rot="3600185">
              <a:off x="1930758" y="1621306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7"/>
            <p:cNvSpPr/>
            <p:nvPr/>
          </p:nvSpPr>
          <p:spPr>
            <a:xfrm rot="10800000">
              <a:off x="1944265" y="1600024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27"/>
            <p:cNvSpPr/>
            <p:nvPr/>
          </p:nvSpPr>
          <p:spPr>
            <a:xfrm rot="-3600185">
              <a:off x="1955393" y="1620909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8" name="Google Shape;238;p27"/>
            <p:cNvGrpSpPr/>
            <p:nvPr/>
          </p:nvGrpSpPr>
          <p:grpSpPr>
            <a:xfrm rot="-7200165">
              <a:off x="2098454" y="3263580"/>
              <a:ext cx="585011" cy="585536"/>
              <a:chOff x="2255558" y="-458638"/>
              <a:chExt cx="588000" cy="588000"/>
            </a:xfrm>
          </p:grpSpPr>
          <p:sp>
            <p:nvSpPr>
              <p:cNvPr id="239" name="Google Shape;239;p27"/>
              <p:cNvSpPr/>
              <p:nvPr/>
            </p:nvSpPr>
            <p:spPr>
              <a:xfrm rot="39023">
                <a:off x="2258839" y="-455357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0" name="Google Shape;240;p27"/>
              <p:cNvSpPr/>
              <p:nvPr/>
            </p:nvSpPr>
            <p:spPr>
              <a:xfrm rot="10800000">
                <a:off x="2258805" y="-455324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1" name="Google Shape;241;p27"/>
            <p:cNvGrpSpPr/>
            <p:nvPr/>
          </p:nvGrpSpPr>
          <p:grpSpPr>
            <a:xfrm>
              <a:off x="3024872" y="1617126"/>
              <a:ext cx="585001" cy="585530"/>
              <a:chOff x="724470" y="1197910"/>
              <a:chExt cx="588000" cy="588000"/>
            </a:xfrm>
          </p:grpSpPr>
          <p:sp>
            <p:nvSpPr>
              <p:cNvPr id="242" name="Google Shape;242;p27"/>
              <p:cNvSpPr/>
              <p:nvPr/>
            </p:nvSpPr>
            <p:spPr>
              <a:xfrm rot="39023">
                <a:off x="727752" y="12011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 rot="10800000">
                <a:off x="727718" y="12012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4" name="Google Shape;244;p27"/>
            <p:cNvGrpSpPr/>
            <p:nvPr/>
          </p:nvGrpSpPr>
          <p:grpSpPr>
            <a:xfrm rot="7200165">
              <a:off x="3990705" y="3241511"/>
              <a:ext cx="585011" cy="585536"/>
              <a:chOff x="2934698" y="1696172"/>
              <a:chExt cx="588000" cy="588000"/>
            </a:xfrm>
          </p:grpSpPr>
          <p:sp>
            <p:nvSpPr>
              <p:cNvPr id="245" name="Google Shape;245;p27"/>
              <p:cNvSpPr/>
              <p:nvPr/>
            </p:nvSpPr>
            <p:spPr>
              <a:xfrm rot="39023">
                <a:off x="2937979" y="1699453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27"/>
              <p:cNvSpPr/>
              <p:nvPr/>
            </p:nvSpPr>
            <p:spPr>
              <a:xfrm rot="10800000">
                <a:off x="2937945" y="169948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7" name="Google Shape;247;p27"/>
            <p:cNvSpPr txBox="1"/>
            <p:nvPr/>
          </p:nvSpPr>
          <p:spPr>
            <a:xfrm>
              <a:off x="3095325" y="1692107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03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248" name="Google Shape;248;p27"/>
            <p:cNvSpPr txBox="1"/>
            <p:nvPr/>
          </p:nvSpPr>
          <p:spPr>
            <a:xfrm>
              <a:off x="2136423" y="332423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01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4042652" y="32946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02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review some concepts</a:t>
            </a:r>
            <a:endParaRPr lang="en-GB"/>
          </a:p>
        </p:txBody>
      </p:sp>
      <p:sp>
        <p:nvSpPr>
          <p:cNvPr id="255" name="Google Shape;255;p28"/>
          <p:cNvSpPr txBox="1"/>
          <p:nvPr>
            <p:ph type="body" idx="1"/>
          </p:nvPr>
        </p:nvSpPr>
        <p:spPr>
          <a:xfrm>
            <a:off x="764950" y="1218250"/>
            <a:ext cx="1838100" cy="15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6" name="Google Shape;256;p28"/>
          <p:cNvSpPr txBox="1"/>
          <p:nvPr>
            <p:ph type="body" idx="2"/>
          </p:nvPr>
        </p:nvSpPr>
        <p:spPr>
          <a:xfrm>
            <a:off x="2795962" y="1218250"/>
            <a:ext cx="1838100" cy="15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7" name="Google Shape;257;p28"/>
          <p:cNvSpPr txBox="1"/>
          <p:nvPr>
            <p:ph type="body" idx="3"/>
          </p:nvPr>
        </p:nvSpPr>
        <p:spPr>
          <a:xfrm>
            <a:off x="4826975" y="1218250"/>
            <a:ext cx="1838100" cy="15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258" name="Google Shape;258;p28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59" name="Google Shape;259;p28"/>
          <p:cNvSpPr txBox="1"/>
          <p:nvPr>
            <p:ph type="body" idx="1"/>
          </p:nvPr>
        </p:nvSpPr>
        <p:spPr>
          <a:xfrm>
            <a:off x="764950" y="2894650"/>
            <a:ext cx="1838100" cy="15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0" name="Google Shape;260;p28"/>
          <p:cNvSpPr txBox="1"/>
          <p:nvPr>
            <p:ph type="body" idx="2"/>
          </p:nvPr>
        </p:nvSpPr>
        <p:spPr>
          <a:xfrm>
            <a:off x="2795962" y="2894650"/>
            <a:ext cx="1838100" cy="15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1" name="Google Shape;261;p28"/>
          <p:cNvSpPr txBox="1"/>
          <p:nvPr>
            <p:ph type="body" idx="3"/>
          </p:nvPr>
        </p:nvSpPr>
        <p:spPr>
          <a:xfrm>
            <a:off x="4826975" y="2894650"/>
            <a:ext cx="1838100" cy="15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262" name="Google Shape;262;p28"/>
          <p:cNvSpPr/>
          <p:nvPr/>
        </p:nvSpPr>
        <p:spPr>
          <a:xfrm>
            <a:off x="7068400" y="2830550"/>
            <a:ext cx="585016" cy="59001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body" idx="1"/>
          </p:nvPr>
        </p:nvSpPr>
        <p:spPr>
          <a:xfrm>
            <a:off x="6749975" y="1600725"/>
            <a:ext cx="1496100" cy="215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/>
              <a:t>You can insert graphs from Excel or Google Sheets</a:t>
            </a:r>
            <a:endParaRPr lang="en-GB"/>
          </a:p>
        </p:txBody>
      </p:sp>
      <p:sp>
        <p:nvSpPr>
          <p:cNvPr id="268" name="Google Shape;268;p29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cxnSp>
        <p:nvCxnSpPr>
          <p:cNvPr id="269" name="Google Shape;269;p29"/>
          <p:cNvCxnSpPr/>
          <p:nvPr/>
        </p:nvCxnSpPr>
        <p:spPr>
          <a:xfrm>
            <a:off x="952500" y="1227101"/>
            <a:ext cx="5424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29"/>
          <p:cNvCxnSpPr/>
          <p:nvPr/>
        </p:nvCxnSpPr>
        <p:spPr>
          <a:xfrm>
            <a:off x="952500" y="1936583"/>
            <a:ext cx="5424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29"/>
          <p:cNvCxnSpPr/>
          <p:nvPr/>
        </p:nvCxnSpPr>
        <p:spPr>
          <a:xfrm>
            <a:off x="952500" y="2646064"/>
            <a:ext cx="5424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9"/>
          <p:cNvCxnSpPr/>
          <p:nvPr/>
        </p:nvCxnSpPr>
        <p:spPr>
          <a:xfrm>
            <a:off x="952500" y="3355546"/>
            <a:ext cx="5424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9"/>
          <p:cNvCxnSpPr/>
          <p:nvPr/>
        </p:nvCxnSpPr>
        <p:spPr>
          <a:xfrm>
            <a:off x="952500" y="4086926"/>
            <a:ext cx="5424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9"/>
          <p:cNvSpPr txBox="1"/>
          <p:nvPr/>
        </p:nvSpPr>
        <p:spPr>
          <a:xfrm>
            <a:off x="901682" y="1106476"/>
            <a:ext cx="2682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4000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3000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2000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1000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-GB" sz="700">
                <a:solidFill>
                  <a:schemeClr val="dk2"/>
                </a:solidFill>
                <a:latin typeface="Bitter"/>
                <a:ea typeface="Bitter"/>
                <a:cs typeface="Bitter"/>
                <a:sym typeface="Bitter"/>
              </a:rPr>
              <a:t>0</a:t>
            </a:r>
            <a:endParaRPr sz="700">
              <a:solidFill>
                <a:schemeClr val="dk2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1417332" y="2533337"/>
            <a:ext cx="1752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6" name="Google Shape;276;p29"/>
          <p:cNvSpPr/>
          <p:nvPr/>
        </p:nvSpPr>
        <p:spPr>
          <a:xfrm>
            <a:off x="1652823" y="2139274"/>
            <a:ext cx="175200" cy="194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7" name="Google Shape;277;p29"/>
          <p:cNvSpPr/>
          <p:nvPr/>
        </p:nvSpPr>
        <p:spPr>
          <a:xfrm>
            <a:off x="1888314" y="2646064"/>
            <a:ext cx="175200" cy="14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8" name="Google Shape;278;p29"/>
          <p:cNvSpPr/>
          <p:nvPr/>
        </p:nvSpPr>
        <p:spPr>
          <a:xfrm>
            <a:off x="2731014" y="2847127"/>
            <a:ext cx="1752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29"/>
          <p:cNvSpPr/>
          <p:nvPr/>
        </p:nvSpPr>
        <p:spPr>
          <a:xfrm>
            <a:off x="2966505" y="2248744"/>
            <a:ext cx="175200" cy="183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" name="Google Shape;280;p29"/>
          <p:cNvSpPr/>
          <p:nvPr/>
        </p:nvSpPr>
        <p:spPr>
          <a:xfrm>
            <a:off x="3201996" y="1381425"/>
            <a:ext cx="175200" cy="270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1" name="Google Shape;281;p29"/>
          <p:cNvSpPr/>
          <p:nvPr/>
        </p:nvSpPr>
        <p:spPr>
          <a:xfrm>
            <a:off x="4044696" y="2292520"/>
            <a:ext cx="1752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2" name="Google Shape;282;p29"/>
          <p:cNvSpPr/>
          <p:nvPr/>
        </p:nvSpPr>
        <p:spPr>
          <a:xfrm>
            <a:off x="4280187" y="1226977"/>
            <a:ext cx="175200" cy="286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3" name="Google Shape;283;p29"/>
          <p:cNvSpPr/>
          <p:nvPr/>
        </p:nvSpPr>
        <p:spPr>
          <a:xfrm>
            <a:off x="4515678" y="2474962"/>
            <a:ext cx="175200" cy="16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29"/>
          <p:cNvSpPr/>
          <p:nvPr/>
        </p:nvSpPr>
        <p:spPr>
          <a:xfrm>
            <a:off x="5358378" y="2905501"/>
            <a:ext cx="1752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29"/>
          <p:cNvSpPr/>
          <p:nvPr/>
        </p:nvSpPr>
        <p:spPr>
          <a:xfrm>
            <a:off x="5593869" y="1446020"/>
            <a:ext cx="175200" cy="26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6" name="Google Shape;286;p29"/>
          <p:cNvSpPr/>
          <p:nvPr/>
        </p:nvSpPr>
        <p:spPr>
          <a:xfrm>
            <a:off x="5829360" y="1759810"/>
            <a:ext cx="175200" cy="232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Instructions for use</a:t>
            </a:r>
            <a:endParaRPr lang="en-GB"/>
          </a:p>
        </p:txBody>
      </p:sp>
      <p:sp>
        <p:nvSpPr>
          <p:cNvPr id="62" name="Google Shape;62;p12"/>
          <p:cNvSpPr txBox="1"/>
          <p:nvPr>
            <p:ph type="body" idx="2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EDIT IN POWERPOINT®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/>
              <a:t>Click on the button under the presentation preview that says </a:t>
            </a:r>
            <a:r>
              <a:rPr lang="en-GB" sz="1200" b="1"/>
              <a:t>"Download as PowerPoint template"</a:t>
            </a:r>
            <a:r>
              <a:rPr lang="en-GB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/>
              <a:t>Remember to download and install the fonts used in this presentation (you’ll find the links to the font files needed in the </a:t>
            </a:r>
            <a:r>
              <a:rPr lang="en-GB" sz="1200" u="sng">
                <a:solidFill>
                  <a:schemeClr val="hlink"/>
                </a:solidFill>
                <a:hlinkClick r:id="rId1" action="ppaction://hlinksldjump"/>
              </a:rPr>
              <a:t>Presentation design slide</a:t>
            </a:r>
            <a:r>
              <a:rPr lang="en-GB" sz="1200"/>
              <a:t>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b="1"/>
          </a:p>
        </p:txBody>
      </p:sp>
      <p:sp>
        <p:nvSpPr>
          <p:cNvPr id="63" name="Google Shape;63;p12"/>
          <p:cNvSpPr txBox="1"/>
          <p:nvPr>
            <p:ph type="body" idx="1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 b="1"/>
              <a:t>EDIT IN GOOGLE SLIDES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/>
              <a:t>Click on the button under the presentation preview that says </a:t>
            </a:r>
            <a:r>
              <a:rPr lang="en-GB" sz="1200" b="1"/>
              <a:t>"Use as Google Slides Theme"</a:t>
            </a:r>
            <a:r>
              <a:rPr lang="en-GB" sz="1200"/>
              <a:t>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 b="1"/>
              <a:t>You have to be signed in to your Google account.</a:t>
            </a:r>
            <a:endParaRPr lang="en-GB" sz="1200" b="1"/>
          </a:p>
        </p:txBody>
      </p:sp>
      <p:sp>
        <p:nvSpPr>
          <p:cNvPr id="64" name="Google Shape;64;p12"/>
          <p:cNvSpPr txBox="1"/>
          <p:nvPr>
            <p:ph type="body" idx="2"/>
          </p:nvPr>
        </p:nvSpPr>
        <p:spPr>
          <a:xfrm>
            <a:off x="764950" y="3940625"/>
            <a:ext cx="5418300" cy="50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accent6"/>
                </a:solidFill>
              </a:rPr>
              <a:t>More info on how to use this template at </a:t>
            </a:r>
            <a:r>
              <a:rPr lang="en-GB" sz="900" b="1" u="sng">
                <a:solidFill>
                  <a:schemeClr val="accent6"/>
                </a:solidFill>
                <a:hlinkClick r:id="rId2"/>
              </a:rPr>
              <a:t>slidescarnival.com/help-use-presentation-template</a:t>
            </a:r>
            <a:endParaRPr sz="9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900">
                <a:solidFill>
                  <a:schemeClr val="accent6"/>
                </a:solidFill>
              </a:rPr>
              <a:t>This template is free to use under </a:t>
            </a:r>
            <a:r>
              <a:rPr lang="en-GB" sz="900" u="sng">
                <a:solidFill>
                  <a:schemeClr val="accent6"/>
                </a:solidFill>
                <a:hlinkClick r:id="rId3"/>
              </a:rPr>
              <a:t>Creative Commons Attribution license</a:t>
            </a:r>
            <a:r>
              <a:rPr lang="en-GB" sz="900">
                <a:solidFill>
                  <a:schemeClr val="accent6"/>
                </a:solidFill>
              </a:rPr>
              <a:t>. You can keep the Credits slide or mention SlidesCarnival and other resources used in a slide footer.</a:t>
            </a:r>
            <a:endParaRPr sz="9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6"/>
              </a:solidFill>
            </a:endParaRPr>
          </a:p>
        </p:txBody>
      </p:sp>
      <p:sp>
        <p:nvSpPr>
          <p:cNvPr id="65" name="Google Shape;65;p1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4"/>
          <a:srcRect l="21113" r="27764"/>
          <a:stretch>
            <a:fillRect/>
          </a:stretch>
        </p:blipFill>
        <p:spPr>
          <a:xfrm>
            <a:off x="6591350" y="205282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 rotWithShape="1">
          <a:blip r:embed="rId5"/>
          <a:srcRect l="41297" r="13305"/>
          <a:stretch>
            <a:fillRect/>
          </a:stretch>
        </p:blipFill>
        <p:spPr>
          <a:xfrm>
            <a:off x="6591350" y="347587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68" name="Google Shape;68;p1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type="body" idx="4294967295"/>
          </p:nvPr>
        </p:nvSpPr>
        <p:spPr>
          <a:xfrm>
            <a:off x="2235900" y="4452375"/>
            <a:ext cx="4672200" cy="57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400">
                <a:latin typeface="Bitter"/>
                <a:ea typeface="Bitter"/>
                <a:cs typeface="Bitter"/>
                <a:sym typeface="Bitter"/>
              </a:rPr>
              <a:t>Show and explain your web, app or software projects using these gadget templates.</a:t>
            </a:r>
            <a:endParaRPr sz="14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2" name="Google Shape;292;p30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93" name="Google Shape;293;p30"/>
          <p:cNvGrpSpPr/>
          <p:nvPr/>
        </p:nvGrpSpPr>
        <p:grpSpPr>
          <a:xfrm>
            <a:off x="3749425" y="865529"/>
            <a:ext cx="1645225" cy="3412522"/>
            <a:chOff x="2547150" y="238125"/>
            <a:chExt cx="2525675" cy="5238750"/>
          </a:xfrm>
        </p:grpSpPr>
        <p:sp>
          <p:nvSpPr>
            <p:cNvPr id="294" name="Google Shape;294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98" name="Google Shape;298;p30"/>
          <p:cNvPicPr preferRelativeResize="0"/>
          <p:nvPr/>
        </p:nvPicPr>
        <p:blipFill rotWithShape="1">
          <a:blip r:embed="rId1"/>
          <a:srcRect b="23786"/>
          <a:stretch>
            <a:fillRect/>
          </a:stretch>
        </p:blipFill>
        <p:spPr>
          <a:xfrm>
            <a:off x="3785357" y="1162433"/>
            <a:ext cx="1572220" cy="28189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" name="Google Shape;299;p30"/>
          <p:cNvSpPr txBox="1"/>
          <p:nvPr>
            <p:ph type="title" idx="4294967295"/>
          </p:nvPr>
        </p:nvSpPr>
        <p:spPr>
          <a:xfrm>
            <a:off x="2235900" y="144250"/>
            <a:ext cx="4672200" cy="48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 project</a:t>
            </a:r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05" name="Google Shape;305;p31"/>
          <p:cNvGrpSpPr/>
          <p:nvPr/>
        </p:nvGrpSpPr>
        <p:grpSpPr>
          <a:xfrm>
            <a:off x="3450790" y="847075"/>
            <a:ext cx="2242431" cy="3460194"/>
            <a:chOff x="2112475" y="238125"/>
            <a:chExt cx="3395050" cy="5238750"/>
          </a:xfrm>
        </p:grpSpPr>
        <p:sp>
          <p:nvSpPr>
            <p:cNvPr id="306" name="Google Shape;30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0" name="Google Shape;310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06172" y="1153338"/>
            <a:ext cx="2128836" cy="28384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1" name="Google Shape;311;p31"/>
          <p:cNvSpPr txBox="1"/>
          <p:nvPr>
            <p:ph type="title" idx="4294967295"/>
          </p:nvPr>
        </p:nvSpPr>
        <p:spPr>
          <a:xfrm>
            <a:off x="2235900" y="144250"/>
            <a:ext cx="4672200" cy="48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Tablet</a:t>
            </a:r>
            <a:r>
              <a:rPr lang="en-GB"/>
              <a:t> project</a:t>
            </a:r>
            <a:endParaRPr lang="en-GB"/>
          </a:p>
        </p:txBody>
      </p:sp>
      <p:sp>
        <p:nvSpPr>
          <p:cNvPr id="312" name="Google Shape;312;p31"/>
          <p:cNvSpPr txBox="1"/>
          <p:nvPr>
            <p:ph type="body" idx="4294967295"/>
          </p:nvPr>
        </p:nvSpPr>
        <p:spPr>
          <a:xfrm>
            <a:off x="2235900" y="4452375"/>
            <a:ext cx="4672200" cy="57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400">
                <a:latin typeface="Bitter"/>
                <a:ea typeface="Bitter"/>
                <a:cs typeface="Bitter"/>
                <a:sym typeface="Bitter"/>
              </a:rPr>
              <a:t>Show and explain your web, app or software projects using these gadget templates.</a:t>
            </a:r>
            <a:endParaRPr sz="14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1"/>
          <a:srcRect b="6620"/>
          <a:stretch>
            <a:fillRect/>
          </a:stretch>
        </p:blipFill>
        <p:spPr>
          <a:xfrm>
            <a:off x="2808075" y="138785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9" name="Google Shape;319;p32"/>
          <p:cNvSpPr txBox="1"/>
          <p:nvPr>
            <p:ph type="title" idx="4294967295"/>
          </p:nvPr>
        </p:nvSpPr>
        <p:spPr>
          <a:xfrm>
            <a:off x="2235900" y="144250"/>
            <a:ext cx="4672200" cy="48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Desktop</a:t>
            </a:r>
            <a:r>
              <a:rPr lang="en-GB"/>
              <a:t> project</a:t>
            </a:r>
            <a:endParaRPr lang="en-GB"/>
          </a:p>
        </p:txBody>
      </p:sp>
      <p:sp>
        <p:nvSpPr>
          <p:cNvPr id="320" name="Google Shape;320;p32"/>
          <p:cNvSpPr txBox="1"/>
          <p:nvPr>
            <p:ph type="body" idx="4294967295"/>
          </p:nvPr>
        </p:nvSpPr>
        <p:spPr>
          <a:xfrm>
            <a:off x="2235900" y="4147575"/>
            <a:ext cx="4672200" cy="57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400">
                <a:latin typeface="Bitter"/>
                <a:ea typeface="Bitter"/>
                <a:cs typeface="Bitter"/>
                <a:sym typeface="Bitter"/>
              </a:rPr>
              <a:t>Show and explain your web, app or software projects using these gadget templates.</a:t>
            </a:r>
            <a:endParaRPr sz="1400"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321" name="Google Shape;321;p32"/>
          <p:cNvGrpSpPr/>
          <p:nvPr/>
        </p:nvGrpSpPr>
        <p:grpSpPr>
          <a:xfrm>
            <a:off x="2300899" y="1241129"/>
            <a:ext cx="4542205" cy="2661224"/>
            <a:chOff x="2300899" y="1241129"/>
            <a:chExt cx="4542205" cy="2661224"/>
          </a:xfrm>
        </p:grpSpPr>
        <p:sp>
          <p:nvSpPr>
            <p:cNvPr id="322" name="Google Shape;322;p32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ADE">
                <a:alpha val="25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Thanks</a:t>
            </a:r>
            <a:r>
              <a:rPr lang="en-GB" sz="4000"/>
              <a:t>!</a:t>
            </a:r>
            <a:endParaRPr sz="4000"/>
          </a:p>
        </p:txBody>
      </p:sp>
      <p:sp>
        <p:nvSpPr>
          <p:cNvPr id="331" name="Google Shape;331;p33"/>
          <p:cNvSpPr txBox="1"/>
          <p:nvPr>
            <p:ph type="subTitle" idx="4294967295"/>
          </p:nvPr>
        </p:nvSpPr>
        <p:spPr>
          <a:xfrm>
            <a:off x="1079325" y="1411375"/>
            <a:ext cx="5136900" cy="29799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Any questions?</a:t>
            </a:r>
            <a:endParaRPr sz="30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000"/>
              <a:t>You can find me at:</a:t>
            </a:r>
            <a:endParaRPr sz="3000"/>
          </a:p>
          <a:p>
            <a:pPr marL="457200" lvl="0" indent="-419100" algn="l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Char char="✘"/>
            </a:pPr>
            <a:r>
              <a:rPr lang="en-GB" sz="3000"/>
              <a:t>@username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Char char="✘"/>
            </a:pPr>
            <a:r>
              <a:rPr lang="en-GB" sz="3000"/>
              <a:t>user@mail.me</a:t>
            </a:r>
            <a:endParaRPr sz="3000"/>
          </a:p>
        </p:txBody>
      </p:sp>
      <p:sp>
        <p:nvSpPr>
          <p:cNvPr id="332" name="Google Shape;332;p33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33" name="Google Shape;333;p33"/>
          <p:cNvPicPr preferRelativeResize="0"/>
          <p:nvPr/>
        </p:nvPicPr>
        <p:blipFill rotWithShape="1">
          <a:blip r:embed="rId1"/>
          <a:srcRect t="16373"/>
          <a:stretch>
            <a:fillRect/>
          </a:stretch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Credits</a:t>
            </a:r>
            <a:endParaRPr lang="en-GB"/>
          </a:p>
        </p:txBody>
      </p:sp>
      <p:sp>
        <p:nvSpPr>
          <p:cNvPr id="340" name="Google Shape;340;p34"/>
          <p:cNvSpPr txBox="1"/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Special thanks to all the people who made and released these awesome resources for free:</a:t>
            </a:r>
            <a:endParaRPr lang="en-GB"/>
          </a:p>
          <a:p>
            <a:pPr marL="4572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✘"/>
            </a:pPr>
            <a:r>
              <a:rPr lang="en-GB"/>
              <a:t>Presentation template by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SlidesCarnival</a:t>
            </a:r>
            <a:endParaRPr lang="en-GB" u="sng">
              <a:solidFill>
                <a:schemeClr val="hlink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✘"/>
            </a:pPr>
            <a:r>
              <a:rPr lang="en-GB"/>
              <a:t>Photographs by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Unsplash</a:t>
            </a:r>
            <a:endParaRPr lang="en-GB" u="sng">
              <a:solidFill>
                <a:schemeClr val="hlink"/>
              </a:solidFill>
              <a:hlinkClick r:id="rId2"/>
            </a:endParaRPr>
          </a:p>
        </p:txBody>
      </p:sp>
      <p:sp>
        <p:nvSpPr>
          <p:cNvPr id="341" name="Google Shape;341;p34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3"/>
          <a:srcRect l="4708" t="5702" r="44108" b="17856"/>
          <a:stretch>
            <a:fillRect/>
          </a:stretch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/>
          <p:nvPr/>
        </p:nvSpPr>
        <p:spPr>
          <a:xfrm>
            <a:off x="6749718" y="2720378"/>
            <a:ext cx="724718" cy="66936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design</a:t>
            </a:r>
            <a:endParaRPr lang="en-GB"/>
          </a:p>
        </p:txBody>
      </p:sp>
      <p:sp>
        <p:nvSpPr>
          <p:cNvPr id="350" name="Google Shape;350;p35"/>
          <p:cNvSpPr txBox="1"/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This presentation uses the following typographies: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✘"/>
            </a:pPr>
            <a:r>
              <a:rPr lang="en-GB" sz="1700"/>
              <a:t>Titles: Dancing Script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✘"/>
            </a:pPr>
            <a:r>
              <a:rPr lang="en-GB" sz="1700"/>
              <a:t>Body copy: Bitter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700"/>
              <a:t>Download for free at:</a:t>
            </a:r>
            <a:br>
              <a:rPr lang="en-GB" sz="1700"/>
            </a:br>
            <a:r>
              <a:rPr lang="en-GB" sz="1700" u="sng">
                <a:solidFill>
                  <a:schemeClr val="hlink"/>
                </a:solidFill>
                <a:hlinkClick r:id="rId1"/>
              </a:rPr>
              <a:t>https://www.fontsquirrel.com/fonts/dancing-script-ot</a:t>
            </a:r>
            <a:br>
              <a:rPr lang="en-GB" sz="1700"/>
            </a:br>
            <a:r>
              <a:rPr lang="en-GB" sz="1700" u="sng">
                <a:solidFill>
                  <a:schemeClr val="hlink"/>
                </a:solidFill>
                <a:hlinkClick r:id="rId2"/>
              </a:rPr>
              <a:t>https://www.fontsquirrel.com/fonts/bitter</a:t>
            </a:r>
            <a:br>
              <a:rPr lang="en-GB" sz="1700"/>
            </a:br>
            <a:endParaRPr sz="1700" b="1">
              <a:solidFill>
                <a:srgbClr val="3D85C6"/>
              </a:solidFill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764950" y="3647375"/>
            <a:ext cx="5425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chemeClr val="accen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52" name="Google Shape;352;p35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53" name="Google Shape;353;p35"/>
          <p:cNvPicPr preferRelativeResize="0"/>
          <p:nvPr/>
        </p:nvPicPr>
        <p:blipFill rotWithShape="1">
          <a:blip r:embed="rId3"/>
          <a:srcRect l="4708" t="5702" r="44108" b="17856"/>
          <a:stretch>
            <a:fillRect/>
          </a:stretch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/>
          <p:nvPr/>
        </p:nvSpPr>
        <p:spPr>
          <a:xfrm>
            <a:off x="6770824" y="2810021"/>
            <a:ext cx="682509" cy="602863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2</a:t>
            </a:r>
            <a:r>
              <a:rPr lang="en-GB">
                <a:solidFill>
                  <a:schemeClr val="accent2"/>
                </a:solidFill>
              </a:rPr>
              <a:t>.</a:t>
            </a:r>
            <a:br>
              <a:rPr lang="en-GB">
                <a:solidFill>
                  <a:schemeClr val="accent2"/>
                </a:solidFill>
              </a:rPr>
            </a:br>
            <a:r>
              <a:rPr lang="en-GB"/>
              <a:t>Extra Resources</a:t>
            </a:r>
            <a:endParaRPr lang="en-GB"/>
          </a:p>
        </p:txBody>
      </p:sp>
      <p:sp>
        <p:nvSpPr>
          <p:cNvPr id="361" name="Google Shape;361;p36"/>
          <p:cNvSpPr txBox="1"/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/>
              <a:t>For Business Plans, Marketing Plans, Project Proposals, Lessons, etc</a:t>
            </a:r>
            <a:endParaRPr lang="en-GB"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1"/>
          <a:srcRect l="16518" r="16524"/>
          <a:stretch>
            <a:fillRect/>
          </a:stretch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3"/>
          <a:srcRect l="31597" r="28661" b="25445"/>
          <a:stretch>
            <a:fillRect/>
          </a:stretch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6322004" y="4070106"/>
            <a:ext cx="517411" cy="53795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 lang="en-GB"/>
          </a:p>
        </p:txBody>
      </p:sp>
      <p:sp>
        <p:nvSpPr>
          <p:cNvPr id="372" name="Google Shape;372;p37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3" name="Google Shape;373;p37"/>
          <p:cNvSpPr/>
          <p:nvPr/>
        </p:nvSpPr>
        <p:spPr>
          <a:xfrm>
            <a:off x="6485045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DEC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5931644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NOV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5378242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OCT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4824841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SEP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4271439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AUG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3718038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JUL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3164637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JUN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2611235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MAY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2057834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APR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1504432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MAR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951031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FEB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397630" y="2755950"/>
            <a:ext cx="6900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JAN</a:t>
            </a:r>
            <a:endParaRPr sz="10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0" y="2755950"/>
            <a:ext cx="534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6" name="Google Shape;386;p37"/>
          <p:cNvCxnSpPr/>
          <p:nvPr/>
        </p:nvCxnSpPr>
        <p:spPr>
          <a:xfrm rot="10800000">
            <a:off x="64464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37"/>
          <p:cNvSpPr txBox="1"/>
          <p:nvPr/>
        </p:nvSpPr>
        <p:spPr>
          <a:xfrm>
            <a:off x="610257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88" name="Google Shape;388;p37"/>
          <p:cNvCxnSpPr/>
          <p:nvPr/>
        </p:nvCxnSpPr>
        <p:spPr>
          <a:xfrm rot="10800000">
            <a:off x="175234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37"/>
          <p:cNvSpPr txBox="1"/>
          <p:nvPr/>
        </p:nvSpPr>
        <p:spPr>
          <a:xfrm>
            <a:off x="1719218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Red is the colour of danger and courage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0" name="Google Shape;390;p37"/>
          <p:cNvCxnSpPr/>
          <p:nvPr/>
        </p:nvCxnSpPr>
        <p:spPr>
          <a:xfrm rot="10800000">
            <a:off x="2860044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37"/>
          <p:cNvSpPr txBox="1"/>
          <p:nvPr/>
        </p:nvSpPr>
        <p:spPr>
          <a:xfrm>
            <a:off x="2828178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2" name="Google Shape;392;p37"/>
          <p:cNvCxnSpPr/>
          <p:nvPr/>
        </p:nvCxnSpPr>
        <p:spPr>
          <a:xfrm rot="10800000">
            <a:off x="396774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37"/>
          <p:cNvSpPr txBox="1"/>
          <p:nvPr/>
        </p:nvSpPr>
        <p:spPr>
          <a:xfrm>
            <a:off x="3937139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4" name="Google Shape;394;p37"/>
          <p:cNvCxnSpPr/>
          <p:nvPr/>
        </p:nvCxnSpPr>
        <p:spPr>
          <a:xfrm rot="10800000">
            <a:off x="507543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37"/>
          <p:cNvSpPr txBox="1"/>
          <p:nvPr/>
        </p:nvSpPr>
        <p:spPr>
          <a:xfrm>
            <a:off x="5046099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6" name="Google Shape;396;p37"/>
          <p:cNvCxnSpPr/>
          <p:nvPr/>
        </p:nvCxnSpPr>
        <p:spPr>
          <a:xfrm rot="10800000">
            <a:off x="618313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7" name="Google Shape;397;p37"/>
          <p:cNvSpPr txBox="1"/>
          <p:nvPr/>
        </p:nvSpPr>
        <p:spPr>
          <a:xfrm>
            <a:off x="6155060" y="172720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398" name="Google Shape;398;p37"/>
          <p:cNvCxnSpPr/>
          <p:nvPr/>
        </p:nvCxnSpPr>
        <p:spPr>
          <a:xfrm rot="10800000">
            <a:off x="120700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9" name="Google Shape;399;p37"/>
          <p:cNvSpPr txBox="1"/>
          <p:nvPr/>
        </p:nvSpPr>
        <p:spPr>
          <a:xfrm>
            <a:off x="1148202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0" name="Google Shape;400;p37"/>
          <p:cNvCxnSpPr/>
          <p:nvPr/>
        </p:nvCxnSpPr>
        <p:spPr>
          <a:xfrm rot="10800000">
            <a:off x="231470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37"/>
          <p:cNvSpPr txBox="1"/>
          <p:nvPr/>
        </p:nvSpPr>
        <p:spPr>
          <a:xfrm>
            <a:off x="2263579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2" name="Google Shape;402;p37"/>
          <p:cNvCxnSpPr/>
          <p:nvPr/>
        </p:nvCxnSpPr>
        <p:spPr>
          <a:xfrm rot="10800000">
            <a:off x="342239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37"/>
          <p:cNvSpPr txBox="1"/>
          <p:nvPr/>
        </p:nvSpPr>
        <p:spPr>
          <a:xfrm>
            <a:off x="3378957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4" name="Google Shape;404;p37"/>
          <p:cNvCxnSpPr/>
          <p:nvPr/>
        </p:nvCxnSpPr>
        <p:spPr>
          <a:xfrm rot="10800000">
            <a:off x="453009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37"/>
          <p:cNvSpPr txBox="1"/>
          <p:nvPr/>
        </p:nvSpPr>
        <p:spPr>
          <a:xfrm>
            <a:off x="4494334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Red is the colour of danger and courage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6" name="Google Shape;406;p37"/>
          <p:cNvCxnSpPr/>
          <p:nvPr/>
        </p:nvCxnSpPr>
        <p:spPr>
          <a:xfrm rot="10800000">
            <a:off x="563779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7"/>
          <p:cNvSpPr txBox="1"/>
          <p:nvPr/>
        </p:nvSpPr>
        <p:spPr>
          <a:xfrm>
            <a:off x="5609712" y="3648150"/>
            <a:ext cx="104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408" name="Google Shape;408;p37"/>
          <p:cNvCxnSpPr/>
          <p:nvPr/>
        </p:nvCxnSpPr>
        <p:spPr>
          <a:xfrm rot="10800000">
            <a:off x="674549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7"/>
          <p:cNvSpPr txBox="1"/>
          <p:nvPr/>
        </p:nvSpPr>
        <p:spPr>
          <a:xfrm>
            <a:off x="6713810" y="3648150"/>
            <a:ext cx="86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6802322" y="875020"/>
            <a:ext cx="579223" cy="552311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Roadmap</a:t>
            </a:r>
            <a:endParaRPr lang="en-GB"/>
          </a:p>
        </p:txBody>
      </p:sp>
      <p:sp>
        <p:nvSpPr>
          <p:cNvPr id="416" name="Google Shape;416;p38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17" name="Google Shape;417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8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0" name="Google Shape;42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1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2" name="Google Shape;422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23" name="Google Shape;42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3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5" name="Google Shape;425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6" name="Google Shape;42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5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28" name="Google Shape;428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29" name="Google Shape;42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0" name="Google Shape;43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6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31" name="Google Shape;431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32" name="Google Shape;43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4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434" name="Google Shape;434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35" name="Google Shape;43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>
                  <a:solidFill>
                    <a:schemeClr val="dk1"/>
                  </a:solidFill>
                  <a:latin typeface="Bitter"/>
                  <a:ea typeface="Bitter"/>
                  <a:cs typeface="Bitter"/>
                  <a:sym typeface="Bitter"/>
                </a:rPr>
                <a:t>2</a:t>
              </a:r>
              <a:endParaRPr sz="6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sp>
        <p:nvSpPr>
          <p:cNvPr id="437" name="Google Shape;437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8" name="Google Shape;438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Red is the colour of danger and courage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1" name="Google Shape;441;p38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2" name="Google Shape;442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6697774" y="934784"/>
            <a:ext cx="839495" cy="473413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Gantt chart</a:t>
            </a:r>
            <a:endParaRPr lang="en-GB"/>
          </a:p>
        </p:txBody>
      </p:sp>
      <p:sp>
        <p:nvSpPr>
          <p:cNvPr id="449" name="Google Shape;449;p39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450" name="Google Shape;450;p39"/>
          <p:cNvGraphicFramePr/>
          <p:nvPr/>
        </p:nvGraphicFramePr>
        <p:xfrm>
          <a:off x="508350" y="1564481"/>
          <a:ext cx="6475725" cy="3197750"/>
        </p:xfrm>
        <a:graphic>
          <a:graphicData uri="http://schemas.openxmlformats.org/drawingml/2006/table">
            <a:tbl>
              <a:tblPr>
                <a:noFill/>
                <a:tableStyleId>{9370BA2F-8112-4EE9-9E6B-515A5F67D619}</a:tableStyleId>
              </a:tblPr>
              <a:tblGrid>
                <a:gridCol w="1115125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  <a:gridCol w="382900"/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ADE">
                        <a:alpha val="25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51" name="Google Shape;451;p39"/>
          <p:cNvSpPr/>
          <p:nvPr/>
        </p:nvSpPr>
        <p:spPr>
          <a:xfrm>
            <a:off x="6819583" y="831478"/>
            <a:ext cx="548684" cy="634038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Hello!</a:t>
            </a:r>
            <a:endParaRPr sz="4000"/>
          </a:p>
        </p:txBody>
      </p:sp>
      <p:sp>
        <p:nvSpPr>
          <p:cNvPr id="74" name="Google Shape;74;p13"/>
          <p:cNvSpPr txBox="1"/>
          <p:nvPr>
            <p:ph type="subTitle" idx="4294967295"/>
          </p:nvPr>
        </p:nvSpPr>
        <p:spPr>
          <a:xfrm>
            <a:off x="1079325" y="1411375"/>
            <a:ext cx="5136900" cy="29799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I am Jayden Smith</a:t>
            </a:r>
            <a:endParaRPr sz="30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000"/>
              <a:t>I am here because I love to give presentations. </a:t>
            </a:r>
            <a:endParaRPr sz="30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3000"/>
              <a:t>You can find me at @username</a:t>
            </a:r>
            <a:endParaRPr sz="3000" b="1"/>
          </a:p>
        </p:txBody>
      </p:sp>
      <p:sp>
        <p:nvSpPr>
          <p:cNvPr id="75" name="Google Shape;75;p13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1"/>
          <a:srcRect t="16373"/>
          <a:stretch>
            <a:fillRect/>
          </a:stretch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SWOT Analysis</a:t>
            </a:r>
            <a:endParaRPr lang="en-GB"/>
          </a:p>
        </p:txBody>
      </p:sp>
      <p:sp>
        <p:nvSpPr>
          <p:cNvPr id="457" name="Google Shape;457;p40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8" name="Google Shape;458;p40"/>
          <p:cNvSpPr/>
          <p:nvPr/>
        </p:nvSpPr>
        <p:spPr>
          <a:xfrm>
            <a:off x="508225" y="1363400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STRENGTHS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3437815" y="1363400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WEAKNESSES</a:t>
            </a: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508225" y="3069742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Black is the color of ebony and of outer space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OPPORTUNITIES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3437815" y="3069742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White is the color of milk and fresh snow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THREATS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2107281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3" name="Google Shape;463;p40"/>
          <p:cNvSpPr/>
          <p:nvPr/>
        </p:nvSpPr>
        <p:spPr>
          <a:xfrm rot="5400000">
            <a:off x="2233451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p40"/>
          <p:cNvSpPr/>
          <p:nvPr/>
        </p:nvSpPr>
        <p:spPr>
          <a:xfrm rot="10800000">
            <a:off x="2233451" y="18618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5" name="Google Shape;465;p40"/>
          <p:cNvSpPr/>
          <p:nvPr/>
        </p:nvSpPr>
        <p:spPr>
          <a:xfrm rot="-5400000">
            <a:off x="2107281" y="186184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6" name="Google Shape;466;p40"/>
          <p:cNvSpPr/>
          <p:nvPr/>
        </p:nvSpPr>
        <p:spPr>
          <a:xfrm>
            <a:off x="2663756" y="2242577"/>
            <a:ext cx="323011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ancing Script"/>
              </a:rPr>
              <a:t>S</a:t>
            </a:r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3631292" y="2250297"/>
            <a:ext cx="584261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ancing Script"/>
              </a:rPr>
              <a:t>W</a:t>
            </a:r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2629169" y="3296794"/>
            <a:ext cx="377979" cy="49778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ancing Script"/>
              </a:rPr>
              <a:t>O</a:t>
            </a:r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469" name="Google Shape;469;p40"/>
          <p:cNvSpPr/>
          <p:nvPr/>
        </p:nvSpPr>
        <p:spPr>
          <a:xfrm>
            <a:off x="3745551" y="3304514"/>
            <a:ext cx="382920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ancing Script"/>
              </a:rPr>
              <a:t>T</a:t>
            </a:r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6786352" y="883151"/>
            <a:ext cx="548707" cy="54720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"/>
          <p:cNvSpPr txBox="1"/>
          <p:nvPr>
            <p:ph type="title" idx="4294967295"/>
          </p:nvPr>
        </p:nvSpPr>
        <p:spPr>
          <a:xfrm>
            <a:off x="2231625" y="136250"/>
            <a:ext cx="4680900" cy="50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Model Canvas</a:t>
            </a:r>
            <a:endParaRPr lang="en-GB"/>
          </a:p>
        </p:txBody>
      </p:sp>
      <p:sp>
        <p:nvSpPr>
          <p:cNvPr id="476" name="Google Shape;476;p41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7" name="Google Shape;477;p41"/>
          <p:cNvSpPr txBox="1"/>
          <p:nvPr/>
        </p:nvSpPr>
        <p:spPr>
          <a:xfrm>
            <a:off x="2160585" y="749374"/>
            <a:ext cx="1607400" cy="144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Key Activities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8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8" name="Google Shape;478;p41"/>
          <p:cNvSpPr txBox="1"/>
          <p:nvPr/>
        </p:nvSpPr>
        <p:spPr>
          <a:xfrm>
            <a:off x="2160585" y="2195445"/>
            <a:ext cx="1607400" cy="144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Key Resources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79" name="Google Shape;479;p41"/>
          <p:cNvSpPr txBox="1"/>
          <p:nvPr/>
        </p:nvSpPr>
        <p:spPr>
          <a:xfrm>
            <a:off x="3768195" y="749374"/>
            <a:ext cx="1607400" cy="2892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Value Propositions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0" name="Google Shape;480;p41"/>
          <p:cNvSpPr txBox="1"/>
          <p:nvPr/>
        </p:nvSpPr>
        <p:spPr>
          <a:xfrm>
            <a:off x="5375805" y="749374"/>
            <a:ext cx="1607400" cy="144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Customer Relationships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5375805" y="2195445"/>
            <a:ext cx="1607400" cy="1446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Channels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2" name="Google Shape;482;p41"/>
          <p:cNvSpPr txBox="1"/>
          <p:nvPr/>
        </p:nvSpPr>
        <p:spPr>
          <a:xfrm>
            <a:off x="6983415" y="749374"/>
            <a:ext cx="1607400" cy="2892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Customer Segments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3" name="Google Shape;483;p41"/>
          <p:cNvSpPr txBox="1"/>
          <p:nvPr/>
        </p:nvSpPr>
        <p:spPr>
          <a:xfrm>
            <a:off x="552975" y="749374"/>
            <a:ext cx="1607400" cy="2892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Key Partners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8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4" name="Google Shape;484;p41"/>
          <p:cNvSpPr txBox="1"/>
          <p:nvPr/>
        </p:nvSpPr>
        <p:spPr>
          <a:xfrm>
            <a:off x="552975" y="3641516"/>
            <a:ext cx="4019100" cy="111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Cost Structure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4572000" y="3641516"/>
            <a:ext cx="4019100" cy="1119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Revenue Streams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900" b="1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4315790" y="3710468"/>
            <a:ext cx="185163" cy="18230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7" name="Google Shape;487;p41"/>
          <p:cNvSpPr/>
          <p:nvPr/>
        </p:nvSpPr>
        <p:spPr>
          <a:xfrm>
            <a:off x="6728767" y="818471"/>
            <a:ext cx="183607" cy="157852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8" name="Google Shape;488;p41"/>
          <p:cNvSpPr/>
          <p:nvPr/>
        </p:nvSpPr>
        <p:spPr>
          <a:xfrm>
            <a:off x="1911263" y="818532"/>
            <a:ext cx="178161" cy="173986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9" name="Google Shape;489;p41"/>
          <p:cNvSpPr/>
          <p:nvPr/>
        </p:nvSpPr>
        <p:spPr>
          <a:xfrm>
            <a:off x="8352703" y="818467"/>
            <a:ext cx="167269" cy="1722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0" name="Google Shape;490;p41"/>
          <p:cNvSpPr/>
          <p:nvPr/>
        </p:nvSpPr>
        <p:spPr>
          <a:xfrm>
            <a:off x="8326512" y="3710622"/>
            <a:ext cx="193466" cy="138692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1" name="Google Shape;491;p41"/>
          <p:cNvSpPr/>
          <p:nvPr/>
        </p:nvSpPr>
        <p:spPr>
          <a:xfrm>
            <a:off x="3520030" y="818553"/>
            <a:ext cx="177128" cy="172473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" name="Google Shape;492;p41"/>
          <p:cNvSpPr/>
          <p:nvPr/>
        </p:nvSpPr>
        <p:spPr>
          <a:xfrm>
            <a:off x="5099627" y="818478"/>
            <a:ext cx="205125" cy="205758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" name="Google Shape;493;p41"/>
          <p:cNvSpPr/>
          <p:nvPr/>
        </p:nvSpPr>
        <p:spPr>
          <a:xfrm>
            <a:off x="6675860" y="2267954"/>
            <a:ext cx="236511" cy="220131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" name="Google Shape;494;p41"/>
          <p:cNvSpPr/>
          <p:nvPr/>
        </p:nvSpPr>
        <p:spPr>
          <a:xfrm>
            <a:off x="3460682" y="2264540"/>
            <a:ext cx="236459" cy="208668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Funnel</a:t>
            </a:r>
            <a:endParaRPr lang="en-GB"/>
          </a:p>
        </p:txBody>
      </p:sp>
      <p:sp>
        <p:nvSpPr>
          <p:cNvPr id="500" name="Google Shape;500;p42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01" name="Google Shape;501;p42"/>
          <p:cNvGrpSpPr/>
          <p:nvPr/>
        </p:nvGrpSpPr>
        <p:grpSpPr>
          <a:xfrm>
            <a:off x="508217" y="1413043"/>
            <a:ext cx="3608219" cy="3243858"/>
            <a:chOff x="508217" y="1413043"/>
            <a:chExt cx="3608219" cy="3243858"/>
          </a:xfrm>
        </p:grpSpPr>
        <p:sp>
          <p:nvSpPr>
            <p:cNvPr id="502" name="Google Shape;502;p42"/>
            <p:cNvSpPr/>
            <p:nvPr/>
          </p:nvSpPr>
          <p:spPr>
            <a:xfrm>
              <a:off x="1401472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200" b="1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1627341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200" b="1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516161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200" b="1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958817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200" b="1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739760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200" b="1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1179010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200" b="1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508217" y="1413043"/>
              <a:ext cx="3602907" cy="396816"/>
            </a:xfrm>
            <a:prstGeom prst="ellipse">
              <a:avLst/>
            </a:prstGeom>
            <a:solidFill>
              <a:srgbClr val="EDEADE">
                <a:alpha val="2514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cxnSp>
        <p:nvCxnSpPr>
          <p:cNvPr id="509" name="Google Shape;509;p42"/>
          <p:cNvCxnSpPr/>
          <p:nvPr/>
        </p:nvCxnSpPr>
        <p:spPr>
          <a:xfrm>
            <a:off x="4036475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0" name="Google Shape;510;p42"/>
          <p:cNvSpPr txBox="1"/>
          <p:nvPr/>
        </p:nvSpPr>
        <p:spPr>
          <a:xfrm>
            <a:off x="5154975" y="1778025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1" name="Google Shape;511;p42"/>
          <p:cNvCxnSpPr/>
          <p:nvPr/>
        </p:nvCxnSpPr>
        <p:spPr>
          <a:xfrm>
            <a:off x="3880800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2" name="Google Shape;512;p42"/>
          <p:cNvSpPr txBox="1"/>
          <p:nvPr/>
        </p:nvSpPr>
        <p:spPr>
          <a:xfrm>
            <a:off x="5154975" y="2259640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3" name="Google Shape;513;p42"/>
          <p:cNvCxnSpPr/>
          <p:nvPr/>
        </p:nvCxnSpPr>
        <p:spPr>
          <a:xfrm>
            <a:off x="3659575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4" name="Google Shape;514;p42"/>
          <p:cNvSpPr txBox="1"/>
          <p:nvPr/>
        </p:nvSpPr>
        <p:spPr>
          <a:xfrm>
            <a:off x="5154975" y="2741255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5" name="Google Shape;515;p42"/>
          <p:cNvCxnSpPr/>
          <p:nvPr/>
        </p:nvCxnSpPr>
        <p:spPr>
          <a:xfrm>
            <a:off x="3471125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6" name="Google Shape;516;p42"/>
          <p:cNvSpPr txBox="1"/>
          <p:nvPr/>
        </p:nvSpPr>
        <p:spPr>
          <a:xfrm>
            <a:off x="5154975" y="3222870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7" name="Google Shape;517;p42"/>
          <p:cNvCxnSpPr/>
          <p:nvPr/>
        </p:nvCxnSpPr>
        <p:spPr>
          <a:xfrm>
            <a:off x="3266275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8" name="Google Shape;518;p42"/>
          <p:cNvSpPr txBox="1"/>
          <p:nvPr/>
        </p:nvSpPr>
        <p:spPr>
          <a:xfrm>
            <a:off x="5154975" y="3704485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9" name="Google Shape;519;p42"/>
          <p:cNvCxnSpPr/>
          <p:nvPr/>
        </p:nvCxnSpPr>
        <p:spPr>
          <a:xfrm>
            <a:off x="3053250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0" name="Google Shape;520;p42"/>
          <p:cNvSpPr txBox="1"/>
          <p:nvPr/>
        </p:nvSpPr>
        <p:spPr>
          <a:xfrm>
            <a:off x="5154975" y="4186100"/>
            <a:ext cx="1827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Insert your content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21" name="Google Shape;521;p42"/>
          <p:cNvSpPr/>
          <p:nvPr/>
        </p:nvSpPr>
        <p:spPr>
          <a:xfrm>
            <a:off x="6786352" y="883151"/>
            <a:ext cx="548707" cy="54720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 txBox="1"/>
          <p:nvPr>
            <p:ph type="title" idx="4294967295"/>
          </p:nvPr>
        </p:nvSpPr>
        <p:spPr>
          <a:xfrm>
            <a:off x="2240550" y="134050"/>
            <a:ext cx="4643700" cy="49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Presentation</a:t>
            </a:r>
            <a:endParaRPr lang="en-GB"/>
          </a:p>
        </p:txBody>
      </p:sp>
      <p:sp>
        <p:nvSpPr>
          <p:cNvPr id="527" name="Google Shape;527;p43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28" name="Google Shape;528;p43"/>
          <p:cNvPicPr preferRelativeResize="0"/>
          <p:nvPr/>
        </p:nvPicPr>
        <p:blipFill rotWithShape="1">
          <a:blip r:embed="rId1"/>
          <a:srcRect l="19633" t="9820" b="9812"/>
          <a:stretch>
            <a:fillRect/>
          </a:stretch>
        </p:blipFill>
        <p:spPr>
          <a:xfrm>
            <a:off x="919325" y="1418476"/>
            <a:ext cx="1459800" cy="145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3"/>
          <p:cNvSpPr txBox="1"/>
          <p:nvPr/>
        </p:nvSpPr>
        <p:spPr>
          <a:xfrm>
            <a:off x="924251" y="3005406"/>
            <a:ext cx="14598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Imani</a:t>
            </a:r>
            <a:r>
              <a:rPr lang="en-GB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Jackson</a:t>
            </a:r>
            <a:br>
              <a:rPr lang="en-GB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JOB TITLE</a:t>
            </a:r>
            <a:endParaRPr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30" name="Google Shape;530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59805" y="1418476"/>
            <a:ext cx="1459800" cy="145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1" name="Google Shape;531;p43"/>
          <p:cNvSpPr txBox="1"/>
          <p:nvPr/>
        </p:nvSpPr>
        <p:spPr>
          <a:xfrm>
            <a:off x="2864730" y="3005406"/>
            <a:ext cx="14598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Marcos</a:t>
            </a:r>
            <a:r>
              <a:rPr lang="en-GB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Galán</a:t>
            </a:r>
            <a:br>
              <a:rPr lang="en-GB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JOB TITLE</a:t>
            </a:r>
            <a:endParaRPr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32" name="Google Shape;532;p43"/>
          <p:cNvPicPr preferRelativeResize="0"/>
          <p:nvPr/>
        </p:nvPicPr>
        <p:blipFill rotWithShape="1">
          <a:blip r:embed="rId3"/>
          <a:srcRect l="47271" t="22330" b="24940"/>
          <a:stretch>
            <a:fillRect/>
          </a:stretch>
        </p:blipFill>
        <p:spPr>
          <a:xfrm>
            <a:off x="4800284" y="1418476"/>
            <a:ext cx="1459800" cy="145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3" name="Google Shape;533;p43"/>
          <p:cNvSpPr txBox="1"/>
          <p:nvPr/>
        </p:nvSpPr>
        <p:spPr>
          <a:xfrm>
            <a:off x="4805210" y="3005406"/>
            <a:ext cx="14598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Ixchel Valdía</a:t>
            </a:r>
            <a:br>
              <a:rPr lang="en-GB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JOB TITLE</a:t>
            </a:r>
            <a:endParaRPr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34" name="Google Shape;534;p43"/>
          <p:cNvPicPr preferRelativeResize="0"/>
          <p:nvPr/>
        </p:nvPicPr>
        <p:blipFill rotWithShape="1">
          <a:blip r:embed="rId4"/>
          <a:srcRect t="3926" b="29406"/>
          <a:stretch>
            <a:fillRect/>
          </a:stretch>
        </p:blipFill>
        <p:spPr>
          <a:xfrm>
            <a:off x="6740764" y="1418476"/>
            <a:ext cx="1459800" cy="145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p43"/>
          <p:cNvSpPr txBox="1"/>
          <p:nvPr/>
        </p:nvSpPr>
        <p:spPr>
          <a:xfrm>
            <a:off x="6745689" y="3005406"/>
            <a:ext cx="14598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Nils Årud</a:t>
            </a:r>
            <a:br>
              <a:rPr lang="en-GB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-GB" sz="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JOB TITLE</a:t>
            </a:r>
            <a:endParaRPr sz="8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>
            <p:ph type="title" idx="4294967295"/>
          </p:nvPr>
        </p:nvSpPr>
        <p:spPr>
          <a:xfrm>
            <a:off x="2243925" y="120200"/>
            <a:ext cx="4656300" cy="52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Competitor Matrix</a:t>
            </a:r>
            <a:endParaRPr lang="en-GB"/>
          </a:p>
        </p:txBody>
      </p:sp>
      <p:sp>
        <p:nvSpPr>
          <p:cNvPr id="541" name="Google Shape;541;p44"/>
          <p:cNvSpPr/>
          <p:nvPr/>
        </p:nvSpPr>
        <p:spPr>
          <a:xfrm>
            <a:off x="467100" y="771900"/>
            <a:ext cx="8209800" cy="4209000"/>
          </a:xfrm>
          <a:prstGeom prst="rect">
            <a:avLst/>
          </a:prstGeom>
          <a:solidFill>
            <a:srgbClr val="EDEADE">
              <a:alpha val="2514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2" name="Google Shape;542;p44"/>
          <p:cNvGrpSpPr/>
          <p:nvPr/>
        </p:nvGrpSpPr>
        <p:grpSpPr>
          <a:xfrm>
            <a:off x="638150" y="771911"/>
            <a:ext cx="7867750" cy="4209098"/>
            <a:chOff x="638138" y="467100"/>
            <a:chExt cx="7867750" cy="4194000"/>
          </a:xfrm>
        </p:grpSpPr>
        <p:cxnSp>
          <p:nvCxnSpPr>
            <p:cNvPr id="543" name="Google Shape;54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9" name="Google Shape;589;p44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90" name="Google Shape;590;p44"/>
          <p:cNvGrpSpPr/>
          <p:nvPr/>
        </p:nvGrpSpPr>
        <p:grpSpPr>
          <a:xfrm>
            <a:off x="467107" y="947273"/>
            <a:ext cx="8209755" cy="3858239"/>
            <a:chOff x="467088" y="642474"/>
            <a:chExt cx="4194000" cy="3858239"/>
          </a:xfrm>
        </p:grpSpPr>
        <p:cxnSp>
          <p:nvCxnSpPr>
            <p:cNvPr id="591" name="Google Shape;59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13" name="Google Shape;613;p44"/>
          <p:cNvCxnSpPr/>
          <p:nvPr/>
        </p:nvCxnSpPr>
        <p:spPr>
          <a:xfrm>
            <a:off x="4572000" y="7719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14" name="Google Shape;614;p44"/>
          <p:cNvCxnSpPr/>
          <p:nvPr/>
        </p:nvCxnSpPr>
        <p:spPr>
          <a:xfrm>
            <a:off x="467100" y="28764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15" name="Google Shape;615;p44"/>
          <p:cNvSpPr txBox="1"/>
          <p:nvPr/>
        </p:nvSpPr>
        <p:spPr>
          <a:xfrm rot="-5400000">
            <a:off x="-258750" y="27937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LOW VALUE 1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 rot="5400000">
            <a:off x="8116400" y="27937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HIGH</a:t>
            </a: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 VALUE 1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3928825" y="49808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LOW VALUE 2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3928775" y="6065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HIGH</a:t>
            </a: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 VALUE 2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19" name="Google Shape;619;p44"/>
          <p:cNvSpPr/>
          <p:nvPr/>
        </p:nvSpPr>
        <p:spPr>
          <a:xfrm>
            <a:off x="7012800" y="11310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Our company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0" name="Google Shape;620;p44"/>
          <p:cNvSpPr/>
          <p:nvPr/>
        </p:nvSpPr>
        <p:spPr>
          <a:xfrm>
            <a:off x="3130425" y="15999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1" name="Google Shape;621;p44"/>
          <p:cNvSpPr/>
          <p:nvPr/>
        </p:nvSpPr>
        <p:spPr>
          <a:xfrm>
            <a:off x="1382875" y="37764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2" name="Google Shape;622;p44"/>
          <p:cNvSpPr/>
          <p:nvPr/>
        </p:nvSpPr>
        <p:spPr>
          <a:xfrm>
            <a:off x="5626925" y="32528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3" name="Google Shape;623;p44"/>
          <p:cNvSpPr/>
          <p:nvPr/>
        </p:nvSpPr>
        <p:spPr>
          <a:xfrm>
            <a:off x="6527700" y="37036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4" name="Google Shape;624;p44"/>
          <p:cNvSpPr/>
          <p:nvPr/>
        </p:nvSpPr>
        <p:spPr>
          <a:xfrm>
            <a:off x="4768850" y="8694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25" name="Google Shape;625;p44"/>
          <p:cNvSpPr/>
          <p:nvPr/>
        </p:nvSpPr>
        <p:spPr>
          <a:xfrm>
            <a:off x="1114225" y="12522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Competitor</a:t>
            </a:r>
            <a:endParaRPr sz="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1.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Transition Headline</a:t>
            </a:r>
            <a:endParaRPr lang="en-GB"/>
          </a:p>
        </p:txBody>
      </p:sp>
      <p:sp>
        <p:nvSpPr>
          <p:cNvPr id="83" name="Google Shape;83;p14"/>
          <p:cNvSpPr txBox="1"/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/>
              <a:t>Let’s start with the first set of slides</a:t>
            </a:r>
            <a:endParaRPr lang="en-GB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1"/>
          <a:srcRect l="28846" t="14096" r="19678"/>
          <a:stretch>
            <a:fillRect/>
          </a:stretch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3"/>
          <a:srcRect l="14839" t="20032" r="14832" b="20026"/>
          <a:stretch>
            <a:fillRect/>
          </a:stretch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6302650" y="4050874"/>
            <a:ext cx="554654" cy="53702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body" idx="1"/>
          </p:nvPr>
        </p:nvSpPr>
        <p:spPr>
          <a:xfrm>
            <a:off x="3293550" y="991432"/>
            <a:ext cx="2450700" cy="30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“Quotations are commonly printed as a means of inspiration and to invoke philosophical thoughts from the reader”.</a:t>
            </a:r>
            <a:endParaRPr lang="en-GB"/>
          </a:p>
        </p:txBody>
      </p:sp>
      <p:sp>
        <p:nvSpPr>
          <p:cNvPr id="94" name="Google Shape;94;p15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5" name="Google Shape;95;p15"/>
          <p:cNvSpPr/>
          <p:nvPr/>
        </p:nvSpPr>
        <p:spPr>
          <a:xfrm>
            <a:off x="6361770" y="882041"/>
            <a:ext cx="909833" cy="527274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</a:t>
            </a:r>
            <a:r>
              <a:rPr lang="en-GB"/>
              <a:t>s</a:t>
            </a:r>
            <a:r>
              <a:rPr lang="en-GB"/>
              <a:t>lide </a:t>
            </a:r>
            <a:r>
              <a:rPr lang="en-GB"/>
              <a:t>t</a:t>
            </a:r>
            <a:r>
              <a:rPr lang="en-GB"/>
              <a:t>itle</a:t>
            </a:r>
            <a:endParaRPr lang="en-GB"/>
          </a:p>
        </p:txBody>
      </p:sp>
      <p:sp>
        <p:nvSpPr>
          <p:cNvPr id="101" name="Google Shape;101;p16"/>
          <p:cNvSpPr txBox="1"/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✘"/>
            </a:pPr>
            <a:r>
              <a:rPr lang="en-GB"/>
              <a:t>Here you have a list of items</a:t>
            </a:r>
            <a:endParaRPr lang="en-GB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✘"/>
            </a:pPr>
            <a:r>
              <a:rPr lang="en-GB"/>
              <a:t>And some text</a:t>
            </a:r>
            <a:endParaRPr lang="en-GB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✘"/>
            </a:pPr>
            <a:r>
              <a:rPr lang="en-GB"/>
              <a:t>But remember not to overload your slides with content</a:t>
            </a:r>
            <a:endParaRPr lang="en-GB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/>
              <a:t>Your audience will listen to you or read the content, but won’t do both. </a:t>
            </a:r>
            <a:endParaRPr lang="en-GB"/>
          </a:p>
        </p:txBody>
      </p:sp>
      <p:sp>
        <p:nvSpPr>
          <p:cNvPr id="102" name="Google Shape;102;p16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1"/>
          <a:srcRect l="31499" t="13326" r="17239" b="9644"/>
          <a:stretch>
            <a:fillRect/>
          </a:stretch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 idx="4294967295"/>
          </p:nvPr>
        </p:nvSpPr>
        <p:spPr>
          <a:xfrm>
            <a:off x="1725900" y="2650150"/>
            <a:ext cx="5692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6000">
                <a:solidFill>
                  <a:schemeClr val="lt2"/>
                </a:solidFill>
              </a:rPr>
              <a:t>Big </a:t>
            </a:r>
            <a:r>
              <a:rPr lang="en-GB" sz="6000">
                <a:solidFill>
                  <a:schemeClr val="lt2"/>
                </a:solidFill>
              </a:rPr>
              <a:t>c</a:t>
            </a:r>
            <a:r>
              <a:rPr lang="en-GB" sz="6000">
                <a:solidFill>
                  <a:schemeClr val="lt2"/>
                </a:solidFill>
              </a:rPr>
              <a:t>oncept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10" name="Google Shape;110;p17"/>
          <p:cNvSpPr txBox="1"/>
          <p:nvPr>
            <p:ph type="subTitle" idx="4294967295"/>
          </p:nvPr>
        </p:nvSpPr>
        <p:spPr>
          <a:xfrm>
            <a:off x="1725900" y="3640151"/>
            <a:ext cx="5692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>
                <a:solidFill>
                  <a:schemeClr val="lt2"/>
                </a:solidFill>
              </a:rPr>
              <a:t>Bring the attention of your audience over a key concept using icons or illustrations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4572771" y="1094105"/>
            <a:ext cx="1367570" cy="1385778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 rot="1473005">
            <a:off x="3329356" y="1786009"/>
            <a:ext cx="799558" cy="7788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308271" y="961675"/>
            <a:ext cx="350051" cy="34016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 rot="2487307">
            <a:off x="4083138" y="2505142"/>
            <a:ext cx="249069" cy="24203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5" name="Google Shape;115;p17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body" idx="1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/>
              <a:t>Is the color of milk and fresh snow, the color produced by the combination of all the colors of the visible spectrum.</a:t>
            </a:r>
            <a:endParaRPr lang="en-GB"/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</a:t>
            </a:r>
            <a:r>
              <a:rPr lang="en-GB"/>
              <a:t>a</a:t>
            </a:r>
            <a:r>
              <a:rPr lang="en-GB"/>
              <a:t>lso </a:t>
            </a:r>
            <a:r>
              <a:rPr lang="en-GB"/>
              <a:t>s</a:t>
            </a:r>
            <a:r>
              <a:rPr lang="en-GB"/>
              <a:t>plit </a:t>
            </a:r>
            <a:r>
              <a:rPr lang="en-GB"/>
              <a:t>y</a:t>
            </a:r>
            <a:r>
              <a:rPr lang="en-GB"/>
              <a:t>our </a:t>
            </a:r>
            <a:r>
              <a:rPr lang="en-GB"/>
              <a:t>c</a:t>
            </a:r>
            <a:r>
              <a:rPr lang="en-GB"/>
              <a:t>ontent</a:t>
            </a:r>
            <a:endParaRPr lang="en-GB"/>
          </a:p>
        </p:txBody>
      </p:sp>
      <p:sp>
        <p:nvSpPr>
          <p:cNvPr id="122" name="Google Shape;122;p18"/>
          <p:cNvSpPr txBox="1"/>
          <p:nvPr>
            <p:ph type="body" idx="2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/>
              <a:t>Is the color of ebony and of outer space. It </a:t>
            </a:r>
            <a:r>
              <a:rPr lang="en-GB"/>
              <a:t>has been the symbolic color of elegance, solemnity and authority.</a:t>
            </a:r>
            <a:endParaRPr lang="en-GB"/>
          </a:p>
        </p:txBody>
      </p:sp>
      <p:sp>
        <p:nvSpPr>
          <p:cNvPr id="123" name="Google Shape;123;p18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1"/>
          <a:srcRect l="18433" t="19321" b="901"/>
          <a:stretch>
            <a:fillRect/>
          </a:stretch>
        </p:blipFill>
        <p:spPr>
          <a:xfrm>
            <a:off x="6591350" y="205282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2"/>
          <a:srcRect l="36544" r="18058"/>
          <a:stretch>
            <a:fillRect/>
          </a:stretch>
        </p:blipFill>
        <p:spPr>
          <a:xfrm>
            <a:off x="6591350" y="347587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two or three columns</a:t>
            </a:r>
            <a:endParaRPr lang="en-GB"/>
          </a:p>
        </p:txBody>
      </p:sp>
      <p:sp>
        <p:nvSpPr>
          <p:cNvPr id="132" name="Google Shape;132;p19"/>
          <p:cNvSpPr txBox="1"/>
          <p:nvPr>
            <p:ph type="body" idx="1"/>
          </p:nvPr>
        </p:nvSpPr>
        <p:spPr>
          <a:xfrm>
            <a:off x="764950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/>
              <a:t>Is the color of gold, butter and ripe lemons. In the spectrum of visible light, yellow is found between green and orange.</a:t>
            </a:r>
            <a:endParaRPr lang="en-GB"/>
          </a:p>
        </p:txBody>
      </p:sp>
      <p:sp>
        <p:nvSpPr>
          <p:cNvPr id="133" name="Google Shape;133;p19"/>
          <p:cNvSpPr txBox="1"/>
          <p:nvPr>
            <p:ph type="body" idx="2"/>
          </p:nvPr>
        </p:nvSpPr>
        <p:spPr>
          <a:xfrm>
            <a:off x="2795962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GB"/>
              <a:t>Is the colour of the clear sky and the deep sea. It is located between violet and green on the optical spectrum.</a:t>
            </a:r>
            <a:endParaRPr lang="en-GB"/>
          </a:p>
        </p:txBody>
      </p:sp>
      <p:sp>
        <p:nvSpPr>
          <p:cNvPr id="134" name="Google Shape;134;p19"/>
          <p:cNvSpPr txBox="1"/>
          <p:nvPr>
            <p:ph type="body" idx="3"/>
          </p:nvPr>
        </p:nvSpPr>
        <p:spPr>
          <a:xfrm>
            <a:off x="4826974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Is the color of blood, and because of this it has historically been associated with sacrifice, danger and courage. </a:t>
            </a:r>
            <a:endParaRPr lang="en-GB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</a:p>
        </p:txBody>
      </p:sp>
      <p:sp>
        <p:nvSpPr>
          <p:cNvPr id="135" name="Google Shape;135;p19"/>
          <p:cNvSpPr txBox="1"/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6" name="Google Shape;136;p19"/>
          <p:cNvSpPr/>
          <p:nvPr/>
        </p:nvSpPr>
        <p:spPr>
          <a:xfrm>
            <a:off x="7041135" y="2925109"/>
            <a:ext cx="654811" cy="63779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Paris template">
  <a:themeElements>
    <a:clrScheme name="Custom 347">
      <a:dk1>
        <a:srgbClr val="49413E"/>
      </a:dk1>
      <a:lt1>
        <a:srgbClr val="FFFFFF"/>
      </a:lt1>
      <a:dk2>
        <a:srgbClr val="9D9A8E"/>
      </a:dk2>
      <a:lt2>
        <a:srgbClr val="EDEADE"/>
      </a:lt2>
      <a:accent1>
        <a:srgbClr val="E2AB30"/>
      </a:accent1>
      <a:accent2>
        <a:srgbClr val="998B36"/>
      </a:accent2>
      <a:accent3>
        <a:srgbClr val="D8CA7E"/>
      </a:accent3>
      <a:accent4>
        <a:srgbClr val="D89168"/>
      </a:accent4>
      <a:accent5>
        <a:srgbClr val="BB584C"/>
      </a:accent5>
      <a:accent6>
        <a:srgbClr val="994F5F"/>
      </a:accent6>
      <a:hlink>
        <a:srgbClr val="6B331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7248</Words>
  <Application>WPS 表格</Application>
  <PresentationFormat/>
  <Paragraphs>567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1" baseType="lpstr">
      <vt:lpstr>Arial</vt:lpstr>
      <vt:lpstr>宋体</vt:lpstr>
      <vt:lpstr>Wingdings</vt:lpstr>
      <vt:lpstr>Arial</vt:lpstr>
      <vt:lpstr>Dancing Script</vt:lpstr>
      <vt:lpstr>Bitter Thin</vt:lpstr>
      <vt:lpstr>Bitter</vt:lpstr>
      <vt:lpstr>Calibri</vt:lpstr>
      <vt:lpstr>Helvetica Neue</vt:lpstr>
      <vt:lpstr>Montserrat</vt:lpstr>
      <vt:lpstr>微软雅黑</vt:lpstr>
      <vt:lpstr>汉仪旗黑</vt:lpstr>
      <vt:lpstr>汉仪书宋二KW</vt:lpstr>
      <vt:lpstr>宋体</vt:lpstr>
      <vt:lpstr>Arial Unicode MS</vt:lpstr>
      <vt:lpstr>Apple Color Emoji</vt:lpstr>
      <vt:lpstr>Paris template</vt:lpstr>
      <vt:lpstr>This is Your Presentation Title</vt:lpstr>
      <vt:lpstr>Instructions for use</vt:lpstr>
      <vt:lpstr>Hello!</vt:lpstr>
      <vt:lpstr>Transition Headline</vt:lpstr>
      <vt:lpstr>PowerPoint 演示文稿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185,244 users</vt:lpstr>
      <vt:lpstr>Our process is easy</vt:lpstr>
      <vt:lpstr>Let’s review some concepts</vt:lpstr>
      <vt:lpstr>PowerPoint 演示文稿</vt:lpstr>
      <vt:lpstr>Mobile project</vt:lpstr>
      <vt:lpstr>Tablet project</vt:lpstr>
      <vt:lpstr>Desktop project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-v-</cp:lastModifiedBy>
  <cp:revision>1</cp:revision>
  <dcterms:created xsi:type="dcterms:W3CDTF">2023-07-18T20:25:10Z</dcterms:created>
  <dcterms:modified xsi:type="dcterms:W3CDTF">2023-07-18T20:25:10Z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7590BFB67CAE908C26F5B66467B0BABD_42</vt:lpwstr>
  </property>
  <property fmtid="{D5CDD505-2E9C-101B-9397-08002B2CF9AE}" pid="3" name="KSOProductBuildVer">
    <vt:lpwstr>2052-5.5.1.7991</vt:lpwstr>
  </property>
</Properties>
</file>